
<file path=[Content_Types].xml><?xml version="1.0" encoding="utf-8"?>
<Types xmlns="http://schemas.openxmlformats.org/package/2006/content-types">
  <Default Extension="emf" ContentType="image/x-emf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3" r:id="rId4"/>
    <p:sldMasterId id="2147483656" r:id="rId5"/>
  </p:sldMasterIdLst>
  <p:notesMasterIdLst>
    <p:notesMasterId r:id="rId68"/>
  </p:notesMasterIdLst>
  <p:handoutMasterIdLst>
    <p:handoutMasterId r:id="rId69"/>
  </p:handoutMasterIdLst>
  <p:sldIdLst>
    <p:sldId id="599" r:id="rId6"/>
    <p:sldId id="1563" r:id="rId7"/>
    <p:sldId id="1564" r:id="rId8"/>
    <p:sldId id="1607" r:id="rId9"/>
    <p:sldId id="1565" r:id="rId10"/>
    <p:sldId id="1566" r:id="rId11"/>
    <p:sldId id="1567" r:id="rId12"/>
    <p:sldId id="1608" r:id="rId13"/>
    <p:sldId id="1609" r:id="rId14"/>
    <p:sldId id="1610" r:id="rId15"/>
    <p:sldId id="1568" r:id="rId16"/>
    <p:sldId id="1569" r:id="rId17"/>
    <p:sldId id="1611" r:id="rId18"/>
    <p:sldId id="1570" r:id="rId19"/>
    <p:sldId id="1571" r:id="rId20"/>
    <p:sldId id="1612" r:id="rId21"/>
    <p:sldId id="1572" r:id="rId22"/>
    <p:sldId id="1573" r:id="rId23"/>
    <p:sldId id="1574" r:id="rId24"/>
    <p:sldId id="1575" r:id="rId25"/>
    <p:sldId id="1613" r:id="rId26"/>
    <p:sldId id="1576" r:id="rId27"/>
    <p:sldId id="1577" r:id="rId28"/>
    <p:sldId id="1578" r:id="rId29"/>
    <p:sldId id="1579" r:id="rId30"/>
    <p:sldId id="1580" r:id="rId31"/>
    <p:sldId id="1614" r:id="rId32"/>
    <p:sldId id="1581" r:id="rId33"/>
    <p:sldId id="1582" r:id="rId34"/>
    <p:sldId id="1583" r:id="rId35"/>
    <p:sldId id="1584" r:id="rId36"/>
    <p:sldId id="1615" r:id="rId37"/>
    <p:sldId id="1585" r:id="rId38"/>
    <p:sldId id="1586" r:id="rId39"/>
    <p:sldId id="1587" r:id="rId40"/>
    <p:sldId id="1616" r:id="rId41"/>
    <p:sldId id="1588" r:id="rId42"/>
    <p:sldId id="1589" r:id="rId43"/>
    <p:sldId id="1590" r:id="rId44"/>
    <p:sldId id="1591" r:id="rId45"/>
    <p:sldId id="1617" r:id="rId46"/>
    <p:sldId id="1618" r:id="rId47"/>
    <p:sldId id="1592" r:id="rId48"/>
    <p:sldId id="1593" r:id="rId49"/>
    <p:sldId id="1594" r:id="rId50"/>
    <p:sldId id="1619" r:id="rId51"/>
    <p:sldId id="1595" r:id="rId52"/>
    <p:sldId id="1596" r:id="rId53"/>
    <p:sldId id="1620" r:id="rId54"/>
    <p:sldId id="1597" r:id="rId55"/>
    <p:sldId id="1598" r:id="rId56"/>
    <p:sldId id="1621" r:id="rId57"/>
    <p:sldId id="1599" r:id="rId58"/>
    <p:sldId id="1600" r:id="rId59"/>
    <p:sldId id="1622" r:id="rId60"/>
    <p:sldId id="1601" r:id="rId61"/>
    <p:sldId id="1602" r:id="rId62"/>
    <p:sldId id="1603" r:id="rId63"/>
    <p:sldId id="1623" r:id="rId64"/>
    <p:sldId id="1604" r:id="rId65"/>
    <p:sldId id="1605" r:id="rId66"/>
    <p:sldId id="1606" r:id="rId67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9pPr>
  </p:defaultTextStyle>
  <p:extLst>
    <p:ext uri="{521415D9-36F7-43E2-AB2F-B90AF26B5E84}">
      <p14:sectionLst xmlns:p14="http://schemas.microsoft.com/office/powerpoint/2010/main">
        <p14:section name="默认节" id="{a97a4e59-e7c8-48ff-a860-cc3d0f912589}">
          <p14:sldIdLst>
            <p14:sldId id="599"/>
            <p14:sldId id="1563"/>
            <p14:sldId id="1564"/>
            <p14:sldId id="1607"/>
            <p14:sldId id="1565"/>
            <p14:sldId id="1566"/>
            <p14:sldId id="1567"/>
            <p14:sldId id="1608"/>
            <p14:sldId id="1609"/>
            <p14:sldId id="1610"/>
            <p14:sldId id="1568"/>
            <p14:sldId id="1569"/>
            <p14:sldId id="1611"/>
            <p14:sldId id="1570"/>
            <p14:sldId id="1571"/>
          </p14:sldIdLst>
        </p14:section>
        <p14:section name="day10end" id="{df517d72-ea94-4d27-8ea5-453af529f6b0}">
          <p14:sldIdLst>
            <p14:sldId id="1612"/>
            <p14:sldId id="1572"/>
            <p14:sldId id="1573"/>
            <p14:sldId id="1574"/>
            <p14:sldId id="1575"/>
            <p14:sldId id="1613"/>
            <p14:sldId id="1576"/>
            <p14:sldId id="1577"/>
            <p14:sldId id="1578"/>
            <p14:sldId id="1579"/>
            <p14:sldId id="1580"/>
            <p14:sldId id="1614"/>
            <p14:sldId id="1581"/>
            <p14:sldId id="1582"/>
            <p14:sldId id="1583"/>
            <p14:sldId id="1584"/>
            <p14:sldId id="1615"/>
            <p14:sldId id="1585"/>
            <p14:sldId id="1586"/>
            <p14:sldId id="1587"/>
            <p14:sldId id="1616"/>
            <p14:sldId id="1588"/>
            <p14:sldId id="1589"/>
            <p14:sldId id="1590"/>
            <p14:sldId id="1591"/>
            <p14:sldId id="1617"/>
            <p14:sldId id="1618"/>
            <p14:sldId id="1592"/>
            <p14:sldId id="1593"/>
            <p14:sldId id="1594"/>
            <p14:sldId id="1619"/>
            <p14:sldId id="1595"/>
            <p14:sldId id="1596"/>
            <p14:sldId id="1620"/>
            <p14:sldId id="1597"/>
            <p14:sldId id="1598"/>
            <p14:sldId id="1621"/>
            <p14:sldId id="1600"/>
            <p14:sldId id="1622"/>
            <p14:sldId id="1601"/>
            <p14:sldId id="1602"/>
            <p14:sldId id="1603"/>
            <p14:sldId id="1623"/>
            <p14:sldId id="1604"/>
            <p14:sldId id="1605"/>
            <p14:sldId id="1606"/>
            <p14:sldId id="1599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rl@itcast.cn" initials="l" lastIdx="2" clrIdx="0"/>
  <p:cmAuthor id="1" name="Microsoft Office User" initials="MOU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8585"/>
    <a:srgbClr val="595959"/>
    <a:srgbClr val="B3B3B3"/>
    <a:srgbClr val="FF5F49"/>
    <a:srgbClr val="B3D9FF"/>
    <a:srgbClr val="79AFFF"/>
    <a:srgbClr val="EBF5FF"/>
    <a:srgbClr val="EBD9FF"/>
    <a:srgbClr val="FBD5D5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11"/>
    <p:restoredTop sz="94368"/>
  </p:normalViewPr>
  <p:slideViewPr>
    <p:cSldViewPr>
      <p:cViewPr varScale="1">
        <p:scale>
          <a:sx n="141" d="100"/>
          <a:sy n="141" d="100"/>
        </p:scale>
        <p:origin x="208" y="472"/>
      </p:cViewPr>
      <p:guideLst>
        <p:guide orient="horz" pos="1702"/>
        <p:guide pos="28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102"/>
      </p:cViewPr>
      <p:guideLst>
        <p:guide orient="horz" pos="3026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3" Type="http://schemas.openxmlformats.org/officeDocument/2006/relationships/commentAuthors" Target="commentAuthors.xml"/><Relationship Id="rId72" Type="http://schemas.openxmlformats.org/officeDocument/2006/relationships/tableStyles" Target="tableStyles.xml"/><Relationship Id="rId71" Type="http://schemas.openxmlformats.org/officeDocument/2006/relationships/viewProps" Target="viewProps.xml"/><Relationship Id="rId70" Type="http://schemas.openxmlformats.org/officeDocument/2006/relationships/presProps" Target="presProps.xml"/><Relationship Id="rId7" Type="http://schemas.openxmlformats.org/officeDocument/2006/relationships/slide" Target="slides/slide2.xml"/><Relationship Id="rId69" Type="http://schemas.openxmlformats.org/officeDocument/2006/relationships/handoutMaster" Target="handoutMasters/handoutMaster1.xml"/><Relationship Id="rId68" Type="http://schemas.openxmlformats.org/officeDocument/2006/relationships/notesMaster" Target="notesMasters/notesMaster1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B71F79F-4065-CD4F-B030-8AC9BC5EDD8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3D60977-06C0-474F-AF9C-D6EAEC0E5E4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C49E8CC4-97BD-D24C-B341-9DDAC8C5942D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A14D5F60-C347-6D40-8E94-8EE9446EB09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emf"/><Relationship Id="rId8" Type="http://schemas.openxmlformats.org/officeDocument/2006/relationships/image" Target="../media/image7.emf"/><Relationship Id="rId7" Type="http://schemas.openxmlformats.org/officeDocument/2006/relationships/image" Target="../media/image6.emf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Relationship Id="rId3" Type="http://schemas.openxmlformats.org/officeDocument/2006/relationships/image" Target="../media/image2.emf"/><Relationship Id="rId20" Type="http://schemas.openxmlformats.org/officeDocument/2006/relationships/theme" Target="../theme/theme1.xml"/><Relationship Id="rId2" Type="http://schemas.openxmlformats.org/officeDocument/2006/relationships/image" Target="../media/image1.emf"/><Relationship Id="rId19" Type="http://schemas.openxmlformats.org/officeDocument/2006/relationships/image" Target="../media/image18.emf"/><Relationship Id="rId18" Type="http://schemas.openxmlformats.org/officeDocument/2006/relationships/image" Target="../media/image17.emf"/><Relationship Id="rId17" Type="http://schemas.openxmlformats.org/officeDocument/2006/relationships/image" Target="../media/image16.emf"/><Relationship Id="rId16" Type="http://schemas.openxmlformats.org/officeDocument/2006/relationships/image" Target="../media/image15.emf"/><Relationship Id="rId15" Type="http://schemas.openxmlformats.org/officeDocument/2006/relationships/image" Target="../media/image14.emf"/><Relationship Id="rId14" Type="http://schemas.openxmlformats.org/officeDocument/2006/relationships/image" Target="../media/image13.emf"/><Relationship Id="rId13" Type="http://schemas.openxmlformats.org/officeDocument/2006/relationships/image" Target="../media/image12.emf"/><Relationship Id="rId12" Type="http://schemas.openxmlformats.org/officeDocument/2006/relationships/image" Target="../media/image11.emf"/><Relationship Id="rId11" Type="http://schemas.openxmlformats.org/officeDocument/2006/relationships/image" Target="../media/image10.emf"/><Relationship Id="rId10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4" Type="http://schemas.openxmlformats.org/officeDocument/2006/relationships/theme" Target="../theme/theme4.xml"/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641350"/>
            <a:ext cx="3127375" cy="344011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7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1065213"/>
            <a:ext cx="2200275" cy="24542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椭圆 3"/>
          <p:cNvSpPr/>
          <p:nvPr userDrawn="1"/>
        </p:nvSpPr>
        <p:spPr bwMode="auto">
          <a:xfrm>
            <a:off x="6381750" y="1384300"/>
            <a:ext cx="463550" cy="4635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5" name="椭圆 4"/>
          <p:cNvSpPr/>
          <p:nvPr userDrawn="1"/>
        </p:nvSpPr>
        <p:spPr bwMode="auto">
          <a:xfrm>
            <a:off x="2451100" y="1749425"/>
            <a:ext cx="184150" cy="184150"/>
          </a:xfrm>
          <a:prstGeom prst="ellips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6" name="椭圆 10"/>
          <p:cNvSpPr>
            <a:spLocks noChangeArrowheads="1"/>
          </p:cNvSpPr>
          <p:nvPr userDrawn="1"/>
        </p:nvSpPr>
        <p:spPr bwMode="auto">
          <a:xfrm>
            <a:off x="5240338" y="3937000"/>
            <a:ext cx="219075" cy="2190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3265488" y="1939925"/>
            <a:ext cx="128587" cy="1301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32" name="图片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1581150"/>
            <a:ext cx="2174875" cy="59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Picture 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1460500"/>
            <a:ext cx="212725" cy="290513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34" name="组合 43"/>
          <p:cNvGrpSpPr/>
          <p:nvPr userDrawn="1"/>
        </p:nvGrpSpPr>
        <p:grpSpPr bwMode="auto">
          <a:xfrm>
            <a:off x="6100763" y="1751013"/>
            <a:ext cx="130175" cy="128587"/>
            <a:chOff x="6101548" y="1750326"/>
            <a:chExt cx="129654" cy="129654"/>
          </a:xfrm>
        </p:grpSpPr>
        <p:sp>
          <p:nvSpPr>
            <p:cNvPr id="13" name="椭圆 12"/>
            <p:cNvSpPr/>
            <p:nvPr/>
          </p:nvSpPr>
          <p:spPr bwMode="auto">
            <a:xfrm>
              <a:off x="6101548" y="1750326"/>
              <a:ext cx="129654" cy="12965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6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265" y="1772735"/>
              <a:ext cx="83801" cy="848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1035" name="Picture 7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994150"/>
            <a:ext cx="117475" cy="13652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36" name="组合 41"/>
          <p:cNvGrpSpPr/>
          <p:nvPr userDrawn="1"/>
        </p:nvGrpSpPr>
        <p:grpSpPr bwMode="auto">
          <a:xfrm>
            <a:off x="3040063" y="546100"/>
            <a:ext cx="225425" cy="225425"/>
            <a:chOff x="3039900" y="545911"/>
            <a:chExt cx="225188" cy="225188"/>
          </a:xfrm>
        </p:grpSpPr>
        <p:sp>
          <p:nvSpPr>
            <p:cNvPr id="17" name="椭圆 16"/>
            <p:cNvSpPr/>
            <p:nvPr/>
          </p:nvSpPr>
          <p:spPr bwMode="auto">
            <a:xfrm>
              <a:off x="3039900" y="545911"/>
              <a:ext cx="225188" cy="22518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2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1132" y="599829"/>
              <a:ext cx="142725" cy="111008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37" name="组合 37"/>
          <p:cNvGrpSpPr/>
          <p:nvPr userDrawn="1"/>
        </p:nvGrpSpPr>
        <p:grpSpPr bwMode="auto">
          <a:xfrm>
            <a:off x="2586038" y="3022600"/>
            <a:ext cx="185737" cy="185738"/>
            <a:chOff x="2586251" y="3022980"/>
            <a:chExt cx="88710" cy="88710"/>
          </a:xfrm>
          <a:solidFill>
            <a:srgbClr val="C00000"/>
          </a:solidFill>
        </p:grpSpPr>
        <p:sp>
          <p:nvSpPr>
            <p:cNvPr id="20" name="椭圆 9"/>
            <p:cNvSpPr>
              <a:spLocks noChangeArrowheads="1"/>
            </p:cNvSpPr>
            <p:nvPr/>
          </p:nvSpPr>
          <p:spPr bwMode="auto">
            <a:xfrm>
              <a:off x="2586251" y="3022980"/>
              <a:ext cx="88710" cy="88710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4" name="Picture 1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596" y="3041493"/>
              <a:ext cx="45720" cy="51684"/>
            </a:xfrm>
            <a:prstGeom prst="rect">
              <a:avLst/>
            </a:prstGeom>
            <a:grpFill/>
            <a:ln>
              <a:noFill/>
            </a:ln>
            <a:effectLst/>
          </p:spPr>
        </p:pic>
      </p:grpSp>
      <p:pic>
        <p:nvPicPr>
          <p:cNvPr id="1038" name="Picture 11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3" y="1974850"/>
            <a:ext cx="71437" cy="777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" name="椭圆 22"/>
          <p:cNvSpPr/>
          <p:nvPr userDrawn="1"/>
        </p:nvSpPr>
        <p:spPr bwMode="auto">
          <a:xfrm>
            <a:off x="7113588" y="2630488"/>
            <a:ext cx="250825" cy="249237"/>
          </a:xfrm>
          <a:prstGeom prst="ellipse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40" name="Picture 15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690813"/>
            <a:ext cx="133350" cy="128587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41" name="组合 46"/>
          <p:cNvGrpSpPr/>
          <p:nvPr userDrawn="1"/>
        </p:nvGrpSpPr>
        <p:grpSpPr bwMode="auto">
          <a:xfrm>
            <a:off x="2327275" y="3386138"/>
            <a:ext cx="258763" cy="258762"/>
            <a:chOff x="1798978" y="3519004"/>
            <a:chExt cx="259307" cy="259307"/>
          </a:xfrm>
        </p:grpSpPr>
        <p:sp>
          <p:nvSpPr>
            <p:cNvPr id="26" name="椭圆 25"/>
            <p:cNvSpPr/>
            <p:nvPr/>
          </p:nvSpPr>
          <p:spPr bwMode="auto">
            <a:xfrm>
              <a:off x="1798978" y="3519004"/>
              <a:ext cx="259307" cy="2593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2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1931" y="3616045"/>
              <a:ext cx="173401" cy="85906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2" name="组合 38"/>
          <p:cNvGrpSpPr/>
          <p:nvPr userDrawn="1"/>
        </p:nvGrpSpPr>
        <p:grpSpPr bwMode="auto">
          <a:xfrm>
            <a:off x="976313" y="1046163"/>
            <a:ext cx="300037" cy="300037"/>
            <a:chOff x="748396" y="764271"/>
            <a:chExt cx="300782" cy="300782"/>
          </a:xfrm>
        </p:grpSpPr>
        <p:sp>
          <p:nvSpPr>
            <p:cNvPr id="29" name="椭圆 28"/>
            <p:cNvSpPr/>
            <p:nvPr/>
          </p:nvSpPr>
          <p:spPr bwMode="auto">
            <a:xfrm>
              <a:off x="748396" y="764271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0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30" y="856575"/>
              <a:ext cx="202114" cy="11617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3" name="组合 42"/>
          <p:cNvGrpSpPr/>
          <p:nvPr userDrawn="1"/>
        </p:nvGrpSpPr>
        <p:grpSpPr bwMode="auto">
          <a:xfrm>
            <a:off x="1763713" y="4391025"/>
            <a:ext cx="300037" cy="300038"/>
            <a:chOff x="1365228" y="4292790"/>
            <a:chExt cx="300782" cy="300782"/>
          </a:xfrm>
        </p:grpSpPr>
        <p:sp>
          <p:nvSpPr>
            <p:cNvPr id="32" name="椭圆 31"/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8" name="Picture 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745" y="4364405"/>
              <a:ext cx="195748" cy="15755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4" name="组合 1"/>
          <p:cNvGrpSpPr/>
          <p:nvPr userDrawn="1"/>
        </p:nvGrpSpPr>
        <p:grpSpPr bwMode="auto">
          <a:xfrm>
            <a:off x="1169988" y="2619375"/>
            <a:ext cx="300037" cy="300038"/>
            <a:chOff x="1169908" y="2618983"/>
            <a:chExt cx="300782" cy="300782"/>
          </a:xfrm>
        </p:grpSpPr>
        <p:sp>
          <p:nvSpPr>
            <p:cNvPr id="35" name="椭圆 34"/>
            <p:cNvSpPr/>
            <p:nvPr/>
          </p:nvSpPr>
          <p:spPr bwMode="auto">
            <a:xfrm>
              <a:off x="1169908" y="2618983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6" name="Picture 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468" y="2690598"/>
              <a:ext cx="211661" cy="18142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5" name="组合 49"/>
          <p:cNvGrpSpPr/>
          <p:nvPr userDrawn="1"/>
        </p:nvGrpSpPr>
        <p:grpSpPr bwMode="auto">
          <a:xfrm>
            <a:off x="7781925" y="4046538"/>
            <a:ext cx="320675" cy="320675"/>
            <a:chOff x="7874758" y="4418464"/>
            <a:chExt cx="320722" cy="320722"/>
          </a:xfrm>
        </p:grpSpPr>
        <p:sp>
          <p:nvSpPr>
            <p:cNvPr id="38" name="椭圆 37"/>
            <p:cNvSpPr/>
            <p:nvPr/>
          </p:nvSpPr>
          <p:spPr bwMode="auto">
            <a:xfrm>
              <a:off x="7874758" y="4418464"/>
              <a:ext cx="320722" cy="32072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4" name="Picture 7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039" y="4486736"/>
              <a:ext cx="238160" cy="18417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1046" name="Picture 9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773238"/>
            <a:ext cx="127000" cy="13652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47" name="组合 45"/>
          <p:cNvGrpSpPr/>
          <p:nvPr userDrawn="1"/>
        </p:nvGrpSpPr>
        <p:grpSpPr bwMode="auto">
          <a:xfrm>
            <a:off x="6613525" y="3433763"/>
            <a:ext cx="258763" cy="258762"/>
            <a:chOff x="8470946" y="4206098"/>
            <a:chExt cx="259071" cy="259071"/>
          </a:xfrm>
        </p:grpSpPr>
        <p:sp>
          <p:nvSpPr>
            <p:cNvPr id="42" name="椭圆 41"/>
            <p:cNvSpPr/>
            <p:nvPr/>
          </p:nvSpPr>
          <p:spPr bwMode="auto">
            <a:xfrm>
              <a:off x="8470946" y="4206098"/>
              <a:ext cx="259071" cy="25907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2" name="Picture 10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1343" y="4263316"/>
              <a:ext cx="144635" cy="1446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8" name="组合 44"/>
          <p:cNvGrpSpPr/>
          <p:nvPr userDrawn="1"/>
        </p:nvGrpSpPr>
        <p:grpSpPr bwMode="auto">
          <a:xfrm>
            <a:off x="7308850" y="912813"/>
            <a:ext cx="322263" cy="322262"/>
            <a:chOff x="7308304" y="912172"/>
            <a:chExt cx="323068" cy="323068"/>
          </a:xfrm>
        </p:grpSpPr>
        <p:sp>
          <p:nvSpPr>
            <p:cNvPr id="45" name="椭圆 44"/>
            <p:cNvSpPr/>
            <p:nvPr/>
          </p:nvSpPr>
          <p:spPr bwMode="auto">
            <a:xfrm>
              <a:off x="7308304" y="912172"/>
              <a:ext cx="323068" cy="3230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0" name="Picture 11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780" y="990154"/>
              <a:ext cx="202117" cy="16710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panose="02010609060101010101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/>
          <p:cNvGrpSpPr/>
          <p:nvPr userDrawn="1"/>
        </p:nvGrpSpPr>
        <p:grpSpPr bwMode="auto">
          <a:xfrm>
            <a:off x="493713" y="219075"/>
            <a:ext cx="92075" cy="314325"/>
            <a:chOff x="457200" y="427038"/>
            <a:chExt cx="127000" cy="431800"/>
          </a:xfrm>
        </p:grpSpPr>
        <p:sp>
          <p:nvSpPr>
            <p:cNvPr id="8" name="圆角矩形 1"/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  <p:sp>
          <p:nvSpPr>
            <p:cNvPr id="9" name="圆角矩形 23"/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latin typeface="Segoe UI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圆角矩形 24"/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</p:grpSp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52" name="圆角矩形 3"/>
          <p:cNvSpPr/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053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75" name="圆角矩形 3"/>
          <p:cNvSpPr/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076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"/>
          <p:cNvGrpSpPr/>
          <p:nvPr userDrawn="1"/>
        </p:nvGrpSpPr>
        <p:grpSpPr bwMode="auto">
          <a:xfrm>
            <a:off x="1944688" y="1817688"/>
            <a:ext cx="5148262" cy="787400"/>
            <a:chOff x="1944836" y="1767215"/>
            <a:chExt cx="5147444" cy="787423"/>
          </a:xfrm>
        </p:grpSpPr>
        <p:pic>
          <p:nvPicPr>
            <p:cNvPr id="4099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020" y="1767215"/>
              <a:ext cx="1907084" cy="78742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" name="直接连接符 8"/>
            <p:cNvCxnSpPr/>
            <p:nvPr/>
          </p:nvCxnSpPr>
          <p:spPr>
            <a:xfrm>
              <a:off x="1944836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436781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panose="02010609060101010101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4-&#20108;&#20998;&#26597;&#25214;&#26102;&#38388;&#22797;&#26434;&#24230;.mp4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5-&#26641;&#30340;&#22522;&#26412;&#27010;&#24565;.mp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tiff"/><Relationship Id="rId1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6-&#26641;&#30340;&#30456;&#20851;&#26415;&#35821;.mp4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7-&#20108;&#21449;&#26641;&#30340;&#31181;&#31867;.mp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tiff"/><Relationship Id="rId1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tiff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image" Target="../media/image10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8-&#20108;&#21449;&#26641;&#30340;&#23384;&#20648;.mp4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9-&#26641;&#30340;&#24212;&#29992;&#22330;&#26223;_&#25968;&#25454;&#24211;&#32034;&#24341;.mp4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0-&#20108;&#21449;&#26641;&#30340;&#27010;&#24565;&#21644;&#24615;&#36136;.mp4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tiff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1-&#20108;&#20998;&#26597;&#25214;.mp4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1-&#24191;&#24230;&#20248;&#20808;&#36941;&#21382;.mp4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2-&#28155;&#21152;&#33410;&#28857;&#24605;&#36335;&#20998;&#26512;.mp4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.tiff"/><Relationship Id="rId1" Type="http://schemas.openxmlformats.org/officeDocument/2006/relationships/image" Target="../media/image19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3-&#28155;&#21152;&#33410;&#28857;&#20195;&#30721;&#23454;&#29616;.mp4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4-&#36941;&#21382;&#26041;&#27861;&#30340;&#23454;&#29616;.mp4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tiff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5-&#20108;&#21449;&#26641;&#30340;&#19977;&#31181;&#28145;&#24230;&#20248;&#20808;&#36941;&#21382;.mp4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6-&#20108;&#21449;&#26641;&#30340;&#19977;&#31181;&#28145;&#24230;&#20248;&#20808;&#36941;&#21382;&#20195;&#30721;&#23454;&#29616;.mp4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7-&#20108;&#21449;&#26641;&#30001;&#36941;&#21382;&#32467;&#26524;&#21453;&#25512;&#20108;&#21449;&#26641;&#30340;&#32467;&#26500;.mp4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2-&#20108;&#20998;&#26597;&#25214;&#27861;&#20195;&#30721;&#23454;&#29616;-&#36882;&#24402;&#29256;.mp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3-&#20108;&#20998;&#26597;&#25214;-&#38750;&#36882;&#24402;&#29256;.mp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Box 3"/>
          <p:cNvSpPr txBox="1">
            <a:spLocks noChangeArrowheads="1"/>
          </p:cNvSpPr>
          <p:nvPr/>
        </p:nvSpPr>
        <p:spPr bwMode="auto">
          <a:xfrm>
            <a:off x="2103440" y="2211865"/>
            <a:ext cx="489267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GB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高级课程</a:t>
            </a:r>
            <a:r>
              <a:rPr lang="en-US" altLang="zh-CN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day10</a:t>
            </a:r>
            <a:endParaRPr lang="en-US" altLang="zh-CN" sz="3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二分查找的时间复杂度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二分查找时间复杂度如何计算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占位符 1"/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5896" y="1605766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二分查找又称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折半查找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，它是一种效率较高的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查找方法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35896" y="2283618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二分查找要求：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①必须采用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顺序存储结构 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②必须按关键字大小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有序排列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35896" y="3235498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最差时间复杂度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kumimoji="1" lang="en-US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kumimoji="1" lang="en-US" altLang="zh-CN" sz="1200" baseline="-25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最优时间复杂度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851920" y="756855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树的概念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树的种类及存储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树的应用场景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数据库索引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二叉树的概念和性质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二叉树的广度优先遍历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二叉树的广度优先遍历实现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二叉树的三种深度优先遍历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二叉树由遍历结果反推二叉树的结构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树的基本概念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什么是树及其特点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什么树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26" y="1371265"/>
            <a:ext cx="2646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数据结构分为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线性结构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非线性结构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92" y="1740597"/>
            <a:ext cx="1547351" cy="28704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1350101" y="470337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顺序表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241" y="1740597"/>
            <a:ext cx="3462660" cy="11618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6234712" y="206065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单向链表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08236" y="2994819"/>
            <a:ext cx="5724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线性结构特点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①集合中必存在唯一的一个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第一个元素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②集合中必存在唯一的一个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最后的元素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③除最后元素之外，其它数据元素均有唯一的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后继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④除第一元素之外，其它数据元素均有唯一的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前驱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数据结构中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线性结构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指的是数据元素之间存在着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“一对一”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的线性关系的数据结构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非线性结构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的逻辑特征是一个结点元素可能对应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多个直接前驱和多个后继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什么树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6145" y="3075806"/>
            <a:ext cx="77704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（英语：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tree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就是一种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非线性结构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它是用来模拟具有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树状结构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性质的数据集合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它是由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n&gt;=1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个有限节点组成一个具有层次关系的集合。把它叫做“树”是因为它看起来像一棵倒挂的树，也就是说它是根朝上，而叶朝下的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它具有以下的特点：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①每个节点有零个或多个子节点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②没有父节点的节点称为根节点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③每一个非根节点有且只有一个父节点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④除了根节点外，每个子节点可以分为多个不相交的子树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219" y="1229134"/>
            <a:ext cx="3794450" cy="17740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直线箭头连接符 12"/>
          <p:cNvCxnSpPr/>
          <p:nvPr/>
        </p:nvCxnSpPr>
        <p:spPr>
          <a:xfrm flipH="1">
            <a:off x="4499992" y="2859782"/>
            <a:ext cx="12241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692189" y="272679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叶子节点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线箭头连接符 15"/>
          <p:cNvCxnSpPr/>
          <p:nvPr/>
        </p:nvCxnSpPr>
        <p:spPr>
          <a:xfrm flipH="1">
            <a:off x="3059832" y="1419622"/>
            <a:ext cx="12241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283968" y="128112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根节点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线箭头连接符 17"/>
          <p:cNvCxnSpPr/>
          <p:nvPr/>
        </p:nvCxnSpPr>
        <p:spPr>
          <a:xfrm flipH="1">
            <a:off x="4166095" y="2211710"/>
            <a:ext cx="12241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369023" y="207321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父节点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235" y="1126900"/>
            <a:ext cx="2286507" cy="18258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树的相关术语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树的术语含义是什么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树的术语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1457" y="2650510"/>
            <a:ext cx="7770414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节点的度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：一个节点含有的子树的个数称为该节点的度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树的度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：一棵树中，最大的节点的度称为树的度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叶节点或终端节点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：度为零的节点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父亲节点或父节点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：若一个节点含有子节点，则这个节点称为其子节点的父节点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孩子节点或子节点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：一个节点含有的子树的根节点称为该节点的子节点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兄弟节点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：具有相同父节点的节点互称为兄弟节点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节点的层次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：从根开始定义起，根为第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层，根的子节点为第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层，以此类推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树的高度或深度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：树中节点的最大层次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堂兄弟节点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：父节点在同一层的节点互为堂兄弟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节点的祖先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：从根到该节点所经分支上的所有节点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子孙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：以某节点为根的子树中任一节点都称为该节点的子孙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森林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：由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m&gt;=0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棵互不相交的树的集合称为森林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8876" y="869136"/>
            <a:ext cx="2664296" cy="20520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占位符 1"/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35896" y="1590408"/>
            <a:ext cx="40318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（英语：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tree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就是一种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非线性结构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树的特点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①每个节点有零个或多个子节点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②没有父节点的节点称为根节点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③每一个非根节点有且只有一个父节点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④除了根节点外，每个子节点可以分为多个不相交的子树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851920" y="756855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树的概念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树的种类及存储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树的应用场景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数据库索引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二叉树的概念和性质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二叉树的广度优先遍历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二叉树的广度优先遍历实现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二叉树的三种深度优先遍历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二叉树由遍历结果反推二叉树的结构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923928" y="968257"/>
            <a:ext cx="4319588" cy="889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二分查找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递归版本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二分查找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非递归版本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9225" y="2066564"/>
            <a:ext cx="2327881" cy="562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知道二叉树的特点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二叉树的种类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二叉树的种类有哪些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树的种类及存储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树的种类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585" y="1491630"/>
            <a:ext cx="2376264" cy="22498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1539034"/>
            <a:ext cx="2792548" cy="2155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854359" y="4415221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不同种类的树有不同的作用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树的种类及存储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树的种类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5576" y="1347614"/>
            <a:ext cx="82809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无序树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：树中任意节点的子节点之间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没有顺序关系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，这种树称为无序树，也称为自由树</a:t>
            </a:r>
            <a:endParaRPr lang="zh-CN" altLang="en-US" sz="12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有序树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：树中任意节点的子节点之间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有顺序关系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，这种树称为有序树</a:t>
            </a:r>
            <a:endParaRPr lang="en-US" altLang="zh-CN" sz="12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有序树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霍夫曼树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（用于信息编码）：带权路径最短的二叉树称为哈夫曼树或最优二叉树</a:t>
            </a:r>
            <a:endParaRPr lang="en-US" altLang="zh-CN" sz="12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altLang="zh-CN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：一种对读写操作进行优化的自平衡的二叉查找树，能够保持数据有序，拥有多于两个的子树</a:t>
            </a:r>
            <a:endParaRPr lang="en-US" altLang="zh-CN" sz="12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：每个节点最多含有两个子树的树称为二叉树</a:t>
            </a:r>
            <a:endParaRPr lang="zh-CN" altLang="en-US" sz="12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92" y="3004433"/>
            <a:ext cx="2448272" cy="18765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树的种类及存储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二叉树的种类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180528" y="1347614"/>
            <a:ext cx="8280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完全二叉树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：对于一颗二叉树，假设其深度为</a:t>
            </a:r>
            <a:r>
              <a:rPr lang="en-GB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d(d&gt;1)</a:t>
            </a:r>
            <a:r>
              <a:rPr lang="zh-CN" altLang="en-GB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除了第</a:t>
            </a:r>
            <a:r>
              <a:rPr lang="en-GB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层外，其它各层的节点数目均已达最大值，且第</a:t>
            </a:r>
            <a:r>
              <a:rPr lang="en-GB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层所有节点从左向右连续地紧密排列，这样的二叉树被称为完全二叉树，其中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满二叉树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的定义是所有叶节点都在最底层的完全二叉树</a:t>
            </a:r>
            <a:endParaRPr lang="en-US" altLang="zh-CN" sz="12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endParaRPr lang="en-US" altLang="zh-CN" sz="12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endParaRPr lang="en-US" altLang="zh-CN" sz="12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endParaRPr lang="en-US" altLang="zh-CN" sz="12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7182" y="2148263"/>
            <a:ext cx="2088232" cy="19138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48263"/>
            <a:ext cx="2371493" cy="19138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329" y="2148262"/>
            <a:ext cx="2307115" cy="19197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树的种类及存储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二叉树的种类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180528" y="1419622"/>
            <a:ext cx="6712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平衡二叉树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GB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AVL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树）：当且仅当任何节点的两棵子树的高度差不大于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的二叉树</a:t>
            </a:r>
            <a:endParaRPr lang="zh-CN" altLang="en-US" sz="12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584" y="2001202"/>
            <a:ext cx="6208062" cy="19126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树的种类及存储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二叉树的种类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180528" y="1419622"/>
            <a:ext cx="7379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排序二叉树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（二叉查找树（英语：</a:t>
            </a:r>
            <a:r>
              <a:rPr lang="en-GB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Binary Search Tree</a:t>
            </a:r>
            <a:r>
              <a:rPr lang="zh-CN" altLang="en-GB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也称二叉搜索树、有序二叉树）</a:t>
            </a:r>
            <a:endParaRPr lang="zh-CN" altLang="en-US" sz="12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3526" y="1947566"/>
            <a:ext cx="46201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排序二叉树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(BST)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的要求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若左子树不空，则左子树上所有节点的值均小于它的根节点的值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若右子树不空，则右子树上所有节点的值均大于它的根节点的值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左、右子树也分别为二叉排序树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排序二叉树包含空树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584" y="3135210"/>
            <a:ext cx="2275706" cy="18352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二叉树的存储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二叉树是如何存储的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树的种类及存储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二叉树的存储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9328" y="1344258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顺序存储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将数据结构存储在固定的数组中，虽然在遍历速度上有一定的优势，但因所占空间比较大，是非主流二叉树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存储方式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二叉树通常以链式存储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584" y="1978302"/>
            <a:ext cx="3240360" cy="27314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树的种类及存储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二叉树的存储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9328" y="1344258"/>
            <a:ext cx="7516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链式存储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由于对节点的个数无法掌握，常见树的存储表示都转换成二叉树进行处理，子节点个数最多为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146" y="1823305"/>
            <a:ext cx="5220072" cy="28968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9225" y="2066564"/>
            <a:ext cx="3482043" cy="562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能够完成二分查找的代码实现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占位符 1"/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47864" y="1515292"/>
            <a:ext cx="47852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每个节点最多含有两个子树的树称为二叉树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完全二叉树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：对于一颗二叉树，假设其深度为</a:t>
            </a:r>
            <a:r>
              <a:rPr lang="en-GB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d(d&gt;1)</a:t>
            </a:r>
            <a:r>
              <a:rPr lang="zh-CN" altLang="en-GB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除了第</a:t>
            </a:r>
            <a:r>
              <a:rPr lang="en-GB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层外</a:t>
            </a:r>
            <a:endParaRPr lang="en-US" altLang="zh-CN" sz="12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其它各层的节点数目均已达最大值，且第</a:t>
            </a:r>
            <a:r>
              <a:rPr lang="en-GB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层所有节点从左向右连续</a:t>
            </a:r>
            <a:endParaRPr lang="en-US" altLang="zh-CN" sz="12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地紧密排列，这样的二叉树被称为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完全二叉树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二叉树的存储方式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链式存储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每个结点有两个指针域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851920" y="756855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树的概念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树的种类及存储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树的应用场景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数据库索引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二叉树的概念和性质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二叉树的广度优先遍历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二叉树的广度优先遍历实现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二叉树的三种深度优先遍历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二叉树由遍历结果反推二叉树的结构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二叉树的应用场景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二叉树的应用场景有哪些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树的应用场景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数据库索引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树的应用场景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87868" y="1470470"/>
            <a:ext cx="60222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等，那么编写这些东西的解析器的时候，不可避免用到树</a:t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②路由协议就是使用了树的算法</a:t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r>
              <a:rPr lang="en-GB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数据库索引</a:t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④文件系统的目录结构</a:t>
            </a:r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⑤所以很多经典的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算法其实都是树搜索，此外机器学习中的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decision tree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也是树结构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92" y="2643758"/>
            <a:ext cx="3600400" cy="20322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树的应用场景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数据库索引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树的应用场景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850948" y="1347614"/>
          <a:ext cx="139181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908"/>
                <a:gridCol w="695908"/>
              </a:tblGrid>
              <a:tr h="363254">
                <a:tc>
                  <a:txBody>
                    <a:bodyPr/>
                    <a:lstStyle/>
                    <a:p>
                      <a:r>
                        <a:rPr lang="zh-CN" altLang="en-US" dirty="0"/>
                        <a:t>地址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</a:t>
                      </a:r>
                      <a:endParaRPr lang="zh-CN" altLang="en-US" dirty="0"/>
                    </a:p>
                  </a:txBody>
                  <a:tcPr/>
                </a:tc>
              </a:tr>
              <a:tr h="338391">
                <a:tc>
                  <a:txBody>
                    <a:bodyPr/>
                    <a:lstStyle/>
                    <a:p>
                      <a:r>
                        <a:rPr lang="en-US" altLang="zh-CN" dirty="0"/>
                        <a:t>0x11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</a:tr>
              <a:tr h="338391">
                <a:tc>
                  <a:txBody>
                    <a:bodyPr/>
                    <a:lstStyle/>
                    <a:p>
                      <a:r>
                        <a:rPr lang="en-US" altLang="zh-CN" dirty="0"/>
                        <a:t>0x22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77</a:t>
                      </a:r>
                      <a:endParaRPr lang="zh-CN" altLang="en-US" dirty="0"/>
                    </a:p>
                  </a:txBody>
                  <a:tcPr/>
                </a:tc>
              </a:tr>
              <a:tr h="338391">
                <a:tc>
                  <a:txBody>
                    <a:bodyPr/>
                    <a:lstStyle/>
                    <a:p>
                      <a:r>
                        <a:rPr lang="en-US" altLang="zh-CN" dirty="0"/>
                        <a:t>0x33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</a:tr>
              <a:tr h="338391">
                <a:tc>
                  <a:txBody>
                    <a:bodyPr/>
                    <a:lstStyle/>
                    <a:p>
                      <a:r>
                        <a:rPr lang="en-US" altLang="zh-CN" dirty="0"/>
                        <a:t>0x44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91</a:t>
                      </a:r>
                      <a:endParaRPr lang="zh-CN" altLang="en-US" dirty="0"/>
                    </a:p>
                  </a:txBody>
                  <a:tcPr/>
                </a:tc>
              </a:tr>
              <a:tr h="338391">
                <a:tc>
                  <a:txBody>
                    <a:bodyPr/>
                    <a:lstStyle/>
                    <a:p>
                      <a:r>
                        <a:rPr lang="en-US" altLang="zh-CN" dirty="0"/>
                        <a:t>0x55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</a:t>
                      </a:r>
                      <a:endParaRPr lang="zh-CN" altLang="en-US" dirty="0"/>
                    </a:p>
                  </a:txBody>
                  <a:tcPr/>
                </a:tc>
              </a:tr>
              <a:tr h="338391">
                <a:tc>
                  <a:txBody>
                    <a:bodyPr/>
                    <a:lstStyle/>
                    <a:p>
                      <a:r>
                        <a:rPr lang="en-US" altLang="zh-CN" dirty="0"/>
                        <a:t>0x66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89</a:t>
                      </a:r>
                      <a:endParaRPr lang="zh-CN" altLang="en-US" dirty="0"/>
                    </a:p>
                  </a:txBody>
                  <a:tcPr/>
                </a:tc>
              </a:tr>
              <a:tr h="338391">
                <a:tc>
                  <a:txBody>
                    <a:bodyPr/>
                    <a:lstStyle/>
                    <a:p>
                      <a:r>
                        <a:rPr lang="en-US" altLang="zh-CN" dirty="0"/>
                        <a:t>0x77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椭圆 10"/>
          <p:cNvSpPr/>
          <p:nvPr/>
        </p:nvSpPr>
        <p:spPr>
          <a:xfrm>
            <a:off x="5292080" y="1221645"/>
            <a:ext cx="590143" cy="538977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34</a:t>
            </a:r>
            <a:endParaRPr kumimoji="1"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6273343" y="2266547"/>
            <a:ext cx="590143" cy="538977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89</a:t>
            </a:r>
            <a:endParaRPr kumimoji="1"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4427984" y="2332925"/>
            <a:ext cx="590143" cy="538977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7011014" y="3472784"/>
            <a:ext cx="590143" cy="538977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91</a:t>
            </a:r>
            <a:endParaRPr kumimoji="1"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5750949" y="3472785"/>
            <a:ext cx="590143" cy="538977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77</a:t>
            </a:r>
            <a:endParaRPr kumimoji="1"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4990565" y="3435843"/>
            <a:ext cx="590143" cy="538977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3929108" y="3435846"/>
            <a:ext cx="590143" cy="538977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25" name="直线箭头连接符 24"/>
          <p:cNvCxnSpPr>
            <a:endCxn id="20" idx="7"/>
          </p:cNvCxnSpPr>
          <p:nvPr/>
        </p:nvCxnSpPr>
        <p:spPr>
          <a:xfrm flipH="1">
            <a:off x="4931703" y="1707654"/>
            <a:ext cx="494994" cy="704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5787074" y="1681691"/>
            <a:ext cx="563967" cy="709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 flipH="1">
            <a:off x="4251077" y="2731641"/>
            <a:ext cx="494994" cy="704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>
            <a:off x="6642165" y="2668655"/>
            <a:ext cx="520893" cy="82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>
            <a:off x="4696839" y="2726592"/>
            <a:ext cx="563967" cy="709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 flipH="1">
            <a:off x="6213817" y="2763294"/>
            <a:ext cx="313747" cy="74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5882223" y="1337930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0x11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79888" y="3591068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0x22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572790" y="3591068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0x44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812344" y="2390942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0x66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919827" y="244959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435527" y="3603772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0x33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554065" y="3603771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0x77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5" name="表格 44"/>
          <p:cNvGraphicFramePr>
            <a:graphicFrameLocks noGrp="1"/>
          </p:cNvGraphicFramePr>
          <p:nvPr/>
        </p:nvGraphicFramePr>
        <p:xfrm>
          <a:off x="2166925" y="1347614"/>
          <a:ext cx="665982" cy="292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982"/>
              </a:tblGrid>
              <a:tr h="366168">
                <a:tc>
                  <a:txBody>
                    <a:bodyPr/>
                    <a:lstStyle/>
                    <a:p>
                      <a:r>
                        <a:rPr lang="zh-CN" altLang="en-US" dirty="0"/>
                        <a:t>顺序</a:t>
                      </a:r>
                      <a:endParaRPr lang="zh-CN" altLang="en-US" dirty="0"/>
                    </a:p>
                  </a:txBody>
                  <a:tcPr/>
                </a:tc>
              </a:tr>
              <a:tr h="366168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66168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66168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</a:tr>
              <a:tr h="366168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</a:tr>
              <a:tr h="366168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</a:tr>
              <a:tr h="366168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</a:tr>
              <a:tr h="366168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851920" y="756855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树的概念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树的种类及存储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树的应用场景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数据库索引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二叉树的概念和性质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二叉树的广度优先遍历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二叉树的广度优先遍历实现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二叉树的三种深度优先遍历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二叉树由遍历结果反推二叉树的结构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二叉树的概念和性质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二叉树的性质有哪些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二叉树的概念和性质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二叉树的概念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5576" y="1470470"/>
            <a:ext cx="535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是每个节点最多有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两个子树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的树结构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通常子树被称作“左子树”（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left subtree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和“右子树”（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right subtree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584" y="2067694"/>
            <a:ext cx="3217302" cy="19687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二叉树的概念和性质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二叉树的性质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5576" y="1247208"/>
            <a:ext cx="7204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性质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在二叉树的第</a:t>
            </a:r>
            <a:r>
              <a:rPr lang="en-GB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层上至多有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i-1</a:t>
            </a:r>
            <a:r>
              <a:rPr lang="zh-CN" altLang="en-US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个结点（</a:t>
            </a:r>
            <a:r>
              <a:rPr lang="en-GB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&gt;0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性质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深度为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的二叉树至多有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GB" altLang="zh-CN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- 1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个结点（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k&gt;0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性质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3: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对于任意一棵二叉树，如果其叶结点数为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N0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而度数为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的结点总数为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N2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N0=N2+1</a:t>
            </a:r>
            <a:b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性质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4: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最多有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个结点的完全二叉树的深度必为 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en-US" altLang="zh-CN" sz="12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(n+1)</a:t>
            </a:r>
            <a:b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性质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5: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对完全二叉树，若从上至下、从左至右编号，则编号为</a:t>
            </a:r>
            <a:r>
              <a:rPr lang="en-GB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的结点，其左孩子编号必为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GB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其右孩子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编号必为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GB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＋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其父节点的编号必为</a:t>
            </a:r>
            <a:r>
              <a:rPr lang="en-GB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GB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时为根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除外）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92" y="2787774"/>
            <a:ext cx="3217302" cy="19687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851920" y="756855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树的概念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树的种类及存储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树的应用场景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数据库索引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二叉树的概念和性质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二叉树的广度优先遍历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二叉树的广度优先遍历实现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二叉树的三种深度优先遍历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二叉树由遍历结果反推二叉树的结构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二分查找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二分查找的思想是什么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9225" y="2066564"/>
            <a:ext cx="3020379" cy="562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理解二叉树的遍历的思路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广度优先遍历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什么是广度优先遍历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添加节点思路分析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添加节点的思路梳理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二叉树的广度优先遍历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完全二叉树的代码实现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584" y="1347614"/>
            <a:ext cx="3217302" cy="19687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4932040" y="187034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完全二叉树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008983" y="38729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单向链表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96589" y="4358841"/>
            <a:ext cx="494341" cy="2617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item</a:t>
            </a:r>
            <a:endParaRPr kumimoji="1" lang="zh-CN" altLang="en-US" sz="1100" dirty="0"/>
          </a:p>
        </p:txBody>
      </p:sp>
      <p:sp>
        <p:nvSpPr>
          <p:cNvPr id="29" name="矩形 28"/>
          <p:cNvSpPr/>
          <p:nvPr/>
        </p:nvSpPr>
        <p:spPr>
          <a:xfrm>
            <a:off x="1570377" y="4358840"/>
            <a:ext cx="513771" cy="2617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next</a:t>
            </a:r>
            <a:endParaRPr kumimoji="1" lang="zh-CN" altLang="en-US" sz="1100" dirty="0"/>
          </a:p>
        </p:txBody>
      </p:sp>
      <p:cxnSp>
        <p:nvCxnSpPr>
          <p:cNvPr id="30" name="直线箭头连接符 29"/>
          <p:cNvCxnSpPr/>
          <p:nvPr/>
        </p:nvCxnSpPr>
        <p:spPr>
          <a:xfrm>
            <a:off x="2081007" y="4484741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>
            <a:off x="3739209" y="4484743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95902" y="3677994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head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线箭头连接符 32"/>
          <p:cNvCxnSpPr>
            <a:stCxn id="32" idx="2"/>
          </p:cNvCxnSpPr>
          <p:nvPr/>
        </p:nvCxnSpPr>
        <p:spPr>
          <a:xfrm>
            <a:off x="1070176" y="3954993"/>
            <a:ext cx="32149" cy="28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>
            <a:off x="5295571" y="4484743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892445" y="4366314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None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751650" y="4353872"/>
            <a:ext cx="494341" cy="2617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item</a:t>
            </a:r>
            <a:endParaRPr kumimoji="1" lang="zh-CN" altLang="en-US" sz="1100" dirty="0"/>
          </a:p>
        </p:txBody>
      </p:sp>
      <p:sp>
        <p:nvSpPr>
          <p:cNvPr id="37" name="矩形 36"/>
          <p:cNvSpPr/>
          <p:nvPr/>
        </p:nvSpPr>
        <p:spPr>
          <a:xfrm>
            <a:off x="3225438" y="4353871"/>
            <a:ext cx="513771" cy="2617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next</a:t>
            </a:r>
            <a:endParaRPr kumimoji="1" lang="zh-CN" altLang="en-US" sz="1100" dirty="0"/>
          </a:p>
        </p:txBody>
      </p:sp>
      <p:sp>
        <p:nvSpPr>
          <p:cNvPr id="38" name="矩形 37"/>
          <p:cNvSpPr/>
          <p:nvPr/>
        </p:nvSpPr>
        <p:spPr>
          <a:xfrm>
            <a:off x="4383233" y="4353872"/>
            <a:ext cx="494341" cy="2617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item</a:t>
            </a:r>
            <a:endParaRPr kumimoji="1" lang="zh-CN" altLang="en-US" sz="1100" dirty="0"/>
          </a:p>
        </p:txBody>
      </p:sp>
      <p:sp>
        <p:nvSpPr>
          <p:cNvPr id="39" name="矩形 38"/>
          <p:cNvSpPr/>
          <p:nvPr/>
        </p:nvSpPr>
        <p:spPr>
          <a:xfrm>
            <a:off x="4857021" y="4353871"/>
            <a:ext cx="513771" cy="2617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next</a:t>
            </a:r>
            <a:endParaRPr kumimoji="1" lang="zh-CN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9" grpId="0" bldLvl="0" animBg="1"/>
      <p:bldP spid="32" grpId="0"/>
      <p:bldP spid="35" grpId="0"/>
      <p:bldP spid="35" grpId="1"/>
      <p:bldP spid="36" grpId="0" bldLvl="0" animBg="1"/>
      <p:bldP spid="37" grpId="0" bldLvl="0" animBg="1"/>
      <p:bldP spid="38" grpId="0" bldLvl="0" animBg="1"/>
      <p:bldP spid="39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二叉树的广度优先遍历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完全二叉树的代码实现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14135" y="1742638"/>
            <a:ext cx="494341" cy="2617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item</a:t>
            </a:r>
            <a:endParaRPr kumimoji="1" lang="zh-CN" altLang="en-US" sz="1100" dirty="0"/>
          </a:p>
        </p:txBody>
      </p:sp>
      <p:sp>
        <p:nvSpPr>
          <p:cNvPr id="7" name="矩形 6"/>
          <p:cNvSpPr/>
          <p:nvPr/>
        </p:nvSpPr>
        <p:spPr>
          <a:xfrm>
            <a:off x="3487923" y="1742637"/>
            <a:ext cx="513771" cy="2617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lchild</a:t>
            </a:r>
            <a:endParaRPr kumimoji="1" lang="zh-CN" altLang="en-US" sz="1100" dirty="0"/>
          </a:p>
        </p:txBody>
      </p:sp>
      <p:cxnSp>
        <p:nvCxnSpPr>
          <p:cNvPr id="8" name="直线箭头连接符 7"/>
          <p:cNvCxnSpPr/>
          <p:nvPr/>
        </p:nvCxnSpPr>
        <p:spPr>
          <a:xfrm flipH="1">
            <a:off x="3520719" y="2023469"/>
            <a:ext cx="224089" cy="529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001694" y="1742636"/>
            <a:ext cx="513771" cy="2617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rchild</a:t>
            </a:r>
            <a:endParaRPr kumimoji="1" lang="zh-CN" altLang="en-US" sz="1100" dirty="0"/>
          </a:p>
        </p:txBody>
      </p:sp>
      <p:cxnSp>
        <p:nvCxnSpPr>
          <p:cNvPr id="19" name="直线箭头连接符 18"/>
          <p:cNvCxnSpPr/>
          <p:nvPr/>
        </p:nvCxnSpPr>
        <p:spPr>
          <a:xfrm>
            <a:off x="4246680" y="1998878"/>
            <a:ext cx="248232" cy="553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491880" y="147047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根节点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101109" y="2585814"/>
            <a:ext cx="494341" cy="2617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item</a:t>
            </a:r>
            <a:endParaRPr kumimoji="1" lang="zh-CN" altLang="en-US" sz="1100" dirty="0"/>
          </a:p>
        </p:txBody>
      </p:sp>
      <p:sp>
        <p:nvSpPr>
          <p:cNvPr id="24" name="矩形 23"/>
          <p:cNvSpPr/>
          <p:nvPr/>
        </p:nvSpPr>
        <p:spPr>
          <a:xfrm>
            <a:off x="2574897" y="2585813"/>
            <a:ext cx="513771" cy="2617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lchild</a:t>
            </a:r>
            <a:endParaRPr kumimoji="1" lang="zh-CN" altLang="en-US" sz="1100" dirty="0"/>
          </a:p>
        </p:txBody>
      </p:sp>
      <p:sp>
        <p:nvSpPr>
          <p:cNvPr id="25" name="矩形 24"/>
          <p:cNvSpPr/>
          <p:nvPr/>
        </p:nvSpPr>
        <p:spPr>
          <a:xfrm>
            <a:off x="3088668" y="2585812"/>
            <a:ext cx="513771" cy="2617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rchild</a:t>
            </a:r>
            <a:endParaRPr kumimoji="1" lang="zh-CN" altLang="en-US" sz="1100" dirty="0"/>
          </a:p>
        </p:txBody>
      </p:sp>
      <p:sp>
        <p:nvSpPr>
          <p:cNvPr id="26" name="矩形 25"/>
          <p:cNvSpPr/>
          <p:nvPr/>
        </p:nvSpPr>
        <p:spPr>
          <a:xfrm>
            <a:off x="4398827" y="2599515"/>
            <a:ext cx="494341" cy="2617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item</a:t>
            </a:r>
            <a:endParaRPr kumimoji="1" lang="zh-CN" altLang="en-US" sz="1100" dirty="0"/>
          </a:p>
        </p:txBody>
      </p:sp>
      <p:sp>
        <p:nvSpPr>
          <p:cNvPr id="27" name="矩形 26"/>
          <p:cNvSpPr/>
          <p:nvPr/>
        </p:nvSpPr>
        <p:spPr>
          <a:xfrm>
            <a:off x="4872615" y="2599514"/>
            <a:ext cx="513771" cy="2617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lchild</a:t>
            </a:r>
            <a:endParaRPr kumimoji="1" lang="zh-CN" altLang="en-US" sz="1100" dirty="0"/>
          </a:p>
        </p:txBody>
      </p:sp>
      <p:sp>
        <p:nvSpPr>
          <p:cNvPr id="28" name="矩形 27"/>
          <p:cNvSpPr/>
          <p:nvPr/>
        </p:nvSpPr>
        <p:spPr>
          <a:xfrm>
            <a:off x="5386386" y="2599513"/>
            <a:ext cx="513771" cy="2617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rchild</a:t>
            </a:r>
            <a:endParaRPr kumimoji="1" lang="zh-CN" altLang="en-US" sz="1100" dirty="0"/>
          </a:p>
        </p:txBody>
      </p:sp>
      <p:cxnSp>
        <p:nvCxnSpPr>
          <p:cNvPr id="29" name="直线箭头连接符 28"/>
          <p:cNvCxnSpPr/>
          <p:nvPr/>
        </p:nvCxnSpPr>
        <p:spPr>
          <a:xfrm flipH="1">
            <a:off x="2595450" y="2899644"/>
            <a:ext cx="224089" cy="529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>
            <a:off x="3416427" y="2887348"/>
            <a:ext cx="216336" cy="541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086578" y="3502752"/>
            <a:ext cx="494341" cy="2617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item</a:t>
            </a:r>
            <a:endParaRPr kumimoji="1" lang="zh-CN" altLang="en-US" sz="1100" dirty="0"/>
          </a:p>
        </p:txBody>
      </p:sp>
      <p:sp>
        <p:nvSpPr>
          <p:cNvPr id="34" name="矩形 33"/>
          <p:cNvSpPr/>
          <p:nvPr/>
        </p:nvSpPr>
        <p:spPr>
          <a:xfrm>
            <a:off x="1560366" y="3502751"/>
            <a:ext cx="513771" cy="2617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lchild</a:t>
            </a:r>
            <a:endParaRPr kumimoji="1" lang="zh-CN" altLang="en-US" sz="1100" dirty="0"/>
          </a:p>
        </p:txBody>
      </p:sp>
      <p:sp>
        <p:nvSpPr>
          <p:cNvPr id="35" name="矩形 34"/>
          <p:cNvSpPr/>
          <p:nvPr/>
        </p:nvSpPr>
        <p:spPr>
          <a:xfrm>
            <a:off x="2074137" y="3502750"/>
            <a:ext cx="513771" cy="2617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rchild</a:t>
            </a:r>
            <a:endParaRPr kumimoji="1" lang="zh-CN" altLang="en-US" sz="1100" dirty="0"/>
          </a:p>
        </p:txBody>
      </p:sp>
      <p:sp>
        <p:nvSpPr>
          <p:cNvPr id="36" name="矩形 35"/>
          <p:cNvSpPr/>
          <p:nvPr/>
        </p:nvSpPr>
        <p:spPr>
          <a:xfrm>
            <a:off x="2777802" y="3502751"/>
            <a:ext cx="494341" cy="2617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item</a:t>
            </a:r>
            <a:endParaRPr kumimoji="1" lang="zh-CN" altLang="en-US" sz="1100" dirty="0"/>
          </a:p>
        </p:txBody>
      </p:sp>
      <p:sp>
        <p:nvSpPr>
          <p:cNvPr id="37" name="矩形 36"/>
          <p:cNvSpPr/>
          <p:nvPr/>
        </p:nvSpPr>
        <p:spPr>
          <a:xfrm>
            <a:off x="3251590" y="3502750"/>
            <a:ext cx="513771" cy="2617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lchild</a:t>
            </a:r>
            <a:endParaRPr kumimoji="1" lang="zh-CN" altLang="en-US" sz="1100" dirty="0"/>
          </a:p>
        </p:txBody>
      </p:sp>
      <p:sp>
        <p:nvSpPr>
          <p:cNvPr id="38" name="矩形 37"/>
          <p:cNvSpPr/>
          <p:nvPr/>
        </p:nvSpPr>
        <p:spPr>
          <a:xfrm>
            <a:off x="3765361" y="3502749"/>
            <a:ext cx="513771" cy="2617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rchild</a:t>
            </a:r>
            <a:endParaRPr kumimoji="1" lang="zh-CN" altLang="en-US" sz="1100" dirty="0"/>
          </a:p>
        </p:txBody>
      </p:sp>
      <p:cxnSp>
        <p:nvCxnSpPr>
          <p:cNvPr id="39" name="直线箭头连接符 38"/>
          <p:cNvCxnSpPr/>
          <p:nvPr/>
        </p:nvCxnSpPr>
        <p:spPr>
          <a:xfrm flipH="1">
            <a:off x="5047429" y="2861254"/>
            <a:ext cx="224089" cy="529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5689556" y="2860142"/>
            <a:ext cx="473788" cy="56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4389727" y="3502751"/>
            <a:ext cx="494341" cy="2617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item</a:t>
            </a:r>
            <a:endParaRPr kumimoji="1" lang="zh-CN" altLang="en-US" sz="1100" dirty="0"/>
          </a:p>
        </p:txBody>
      </p:sp>
      <p:sp>
        <p:nvSpPr>
          <p:cNvPr id="42" name="矩形 41"/>
          <p:cNvSpPr/>
          <p:nvPr/>
        </p:nvSpPr>
        <p:spPr>
          <a:xfrm>
            <a:off x="4863515" y="3502750"/>
            <a:ext cx="513771" cy="2617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lchild</a:t>
            </a:r>
            <a:endParaRPr kumimoji="1" lang="zh-CN" altLang="en-US" sz="1100" dirty="0"/>
          </a:p>
        </p:txBody>
      </p:sp>
      <p:sp>
        <p:nvSpPr>
          <p:cNvPr id="43" name="矩形 42"/>
          <p:cNvSpPr/>
          <p:nvPr/>
        </p:nvSpPr>
        <p:spPr>
          <a:xfrm>
            <a:off x="5377286" y="3502749"/>
            <a:ext cx="513771" cy="2617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rchild</a:t>
            </a:r>
            <a:endParaRPr kumimoji="1" lang="zh-CN" altLang="en-US" sz="1100" dirty="0"/>
          </a:p>
        </p:txBody>
      </p:sp>
      <p:sp>
        <p:nvSpPr>
          <p:cNvPr id="45" name="矩形 44"/>
          <p:cNvSpPr/>
          <p:nvPr/>
        </p:nvSpPr>
        <p:spPr>
          <a:xfrm>
            <a:off x="5983467" y="3502751"/>
            <a:ext cx="494341" cy="2617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item</a:t>
            </a:r>
            <a:endParaRPr kumimoji="1" lang="zh-CN" altLang="en-US" sz="1100" dirty="0"/>
          </a:p>
        </p:txBody>
      </p:sp>
      <p:sp>
        <p:nvSpPr>
          <p:cNvPr id="46" name="矩形 45"/>
          <p:cNvSpPr/>
          <p:nvPr/>
        </p:nvSpPr>
        <p:spPr>
          <a:xfrm>
            <a:off x="6457255" y="3502750"/>
            <a:ext cx="513771" cy="2617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lchild</a:t>
            </a:r>
            <a:endParaRPr kumimoji="1" lang="zh-CN" altLang="en-US" sz="1100" dirty="0"/>
          </a:p>
        </p:txBody>
      </p:sp>
      <p:sp>
        <p:nvSpPr>
          <p:cNvPr id="47" name="矩形 46"/>
          <p:cNvSpPr/>
          <p:nvPr/>
        </p:nvSpPr>
        <p:spPr>
          <a:xfrm>
            <a:off x="6971026" y="3502749"/>
            <a:ext cx="513771" cy="2617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rchild</a:t>
            </a:r>
            <a:endParaRPr kumimoji="1" lang="zh-CN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18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41" grpId="0" bldLvl="0" animBg="1"/>
      <p:bldP spid="42" grpId="0" bldLvl="0" animBg="1"/>
      <p:bldP spid="43" grpId="0" bldLvl="0" animBg="1"/>
      <p:bldP spid="45" grpId="0" bldLvl="0" animBg="1"/>
      <p:bldP spid="46" grpId="0" bldLvl="0" animBg="1"/>
      <p:bldP spid="47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二叉树的广度优先遍历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完全二叉树的代码实现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6551" y="17504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551" y="2139702"/>
            <a:ext cx="3351972" cy="13681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4860032" y="180162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139702"/>
            <a:ext cx="3254504" cy="2275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添加节点代码实现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添加过程的实现步骤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二叉树的广度优先遍历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广度优先和深度优先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568343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309828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051313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755566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459819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672799" y="2668280"/>
            <a:ext cx="360040" cy="3600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297778" y="2036397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327816" y="3327341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327816" y="3987993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051313" y="3327341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024184" y="1428950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/>
          <p:cNvCxnSpPr/>
          <p:nvPr/>
        </p:nvCxnSpPr>
        <p:spPr>
          <a:xfrm flipV="1">
            <a:off x="2000391" y="2396437"/>
            <a:ext cx="309437" cy="285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1928383" y="3006800"/>
            <a:ext cx="381445" cy="320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 flipV="1">
            <a:off x="2724367" y="2861889"/>
            <a:ext cx="2948432" cy="1225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>
            <a:off x="2738459" y="3527110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17" idx="1"/>
          </p:cNvCxnSpPr>
          <p:nvPr/>
        </p:nvCxnSpPr>
        <p:spPr>
          <a:xfrm>
            <a:off x="1762962" y="3049889"/>
            <a:ext cx="617581" cy="990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endCxn id="14" idx="2"/>
          </p:cNvCxnSpPr>
          <p:nvPr/>
        </p:nvCxnSpPr>
        <p:spPr>
          <a:xfrm flipV="1">
            <a:off x="3411353" y="2848300"/>
            <a:ext cx="2261446" cy="67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 flipV="1">
            <a:off x="2714747" y="1760962"/>
            <a:ext cx="309437" cy="285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>
            <a:off x="3401552" y="1651125"/>
            <a:ext cx="2271247" cy="121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>
            <a:off x="2025692" y="2861889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>
            <a:off x="2765350" y="2861889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>
            <a:off x="3461284" y="2861889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>
            <a:off x="4198583" y="2870209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4880711" y="2870209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123540" y="277289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起点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018144" y="275132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终点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104523" y="4608214"/>
            <a:ext cx="2646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深度优先往往可以很快找到搜索路径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二叉树的广度优先遍历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广度优先和深度优先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568343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309828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051313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755566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459819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672799" y="2668280"/>
            <a:ext cx="360040" cy="3600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297778" y="2036397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327816" y="3327341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327816" y="3987993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051313" y="3327341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024184" y="1428950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/>
          <p:cNvCxnSpPr/>
          <p:nvPr/>
        </p:nvCxnSpPr>
        <p:spPr>
          <a:xfrm flipV="1">
            <a:off x="2000391" y="2396437"/>
            <a:ext cx="309437" cy="285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1928383" y="3006800"/>
            <a:ext cx="381445" cy="320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 flipV="1">
            <a:off x="2724367" y="2861889"/>
            <a:ext cx="2948432" cy="1225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>
            <a:off x="2738459" y="3527110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17" idx="1"/>
          </p:cNvCxnSpPr>
          <p:nvPr/>
        </p:nvCxnSpPr>
        <p:spPr>
          <a:xfrm>
            <a:off x="1762962" y="3049889"/>
            <a:ext cx="617581" cy="990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endCxn id="14" idx="2"/>
          </p:cNvCxnSpPr>
          <p:nvPr/>
        </p:nvCxnSpPr>
        <p:spPr>
          <a:xfrm flipV="1">
            <a:off x="3411353" y="2848300"/>
            <a:ext cx="2261446" cy="67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 flipV="1">
            <a:off x="2714747" y="1760962"/>
            <a:ext cx="309437" cy="285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>
            <a:off x="3401552" y="1651125"/>
            <a:ext cx="2271247" cy="121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>
            <a:off x="2025692" y="2861889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>
            <a:off x="2765350" y="2861889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>
            <a:off x="3461284" y="2861889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>
            <a:off x="4198583" y="2870209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4880711" y="2870209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123540" y="277289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起点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018144" y="275132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终点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104523" y="4608214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广度优先可以找到最短路径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遍历方法的实现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遍历方法的实现过程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二分查找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递归版本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什么是二分查找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26" y="137126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二分查找又称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折半查找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，它是一种效率较高的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查找方法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2026" y="4299942"/>
            <a:ext cx="779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原理：将数组分为三部分，依次是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中值前，中值，中值后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将要查找的值与中值进行比较，若小于中值则在中值前面找，若大于中值则在中值后面找，等于中值时直接返回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584" y="1850852"/>
            <a:ext cx="2880320" cy="23087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851920" y="756855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树的概念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树的种类及存储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树的应用场景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数据库索引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二叉树的概念和性质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二叉树的广度优先遍历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二叉树的广度优先遍历实现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二叉树的三种深度优先遍历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二叉树由遍历结果反推二叉树的结构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9225" y="2066564"/>
            <a:ext cx="4286751" cy="562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能够对二叉树进行先序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后序遍历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二叉树的三种深度优先遍历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有哪三种遍历方式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二叉树的三种深度优先遍历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951432" y="2791413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3864886" y="1997630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2995074" y="283080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3661387" y="2820470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4342386" y="2791413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2435097" y="1997630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1583938" y="3618425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2795137" y="3641842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2284521" y="3624372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3195012" y="1168677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cxnSp>
        <p:nvCxnSpPr>
          <p:cNvPr id="4" name="直线连接符 3"/>
          <p:cNvCxnSpPr>
            <a:stCxn id="19" idx="3"/>
            <a:endCxn id="15" idx="7"/>
          </p:cNvCxnSpPr>
          <p:nvPr/>
        </p:nvCxnSpPr>
        <p:spPr>
          <a:xfrm flipH="1">
            <a:off x="2742410" y="1475990"/>
            <a:ext cx="505329" cy="57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/>
          <p:nvPr/>
        </p:nvCxnSpPr>
        <p:spPr>
          <a:xfrm>
            <a:off x="3492165" y="1491865"/>
            <a:ext cx="415288" cy="57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>
            <a:endCxn id="6" idx="7"/>
          </p:cNvCxnSpPr>
          <p:nvPr/>
        </p:nvCxnSpPr>
        <p:spPr>
          <a:xfrm flipH="1">
            <a:off x="2258745" y="2255687"/>
            <a:ext cx="356374" cy="58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/>
          <p:cNvCxnSpPr/>
          <p:nvPr/>
        </p:nvCxnSpPr>
        <p:spPr>
          <a:xfrm flipH="1">
            <a:off x="1785636" y="3053389"/>
            <a:ext cx="356374" cy="58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/>
          <p:cNvCxnSpPr>
            <a:stCxn id="15" idx="5"/>
            <a:endCxn id="11" idx="1"/>
          </p:cNvCxnSpPr>
          <p:nvPr/>
        </p:nvCxnSpPr>
        <p:spPr>
          <a:xfrm>
            <a:off x="2742410" y="2304943"/>
            <a:ext cx="305391" cy="578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>
            <a:endCxn id="18" idx="0"/>
          </p:cNvCxnSpPr>
          <p:nvPr/>
        </p:nvCxnSpPr>
        <p:spPr>
          <a:xfrm>
            <a:off x="2161642" y="3089588"/>
            <a:ext cx="302899" cy="534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/>
          <p:cNvCxnSpPr>
            <a:endCxn id="13" idx="1"/>
          </p:cNvCxnSpPr>
          <p:nvPr/>
        </p:nvCxnSpPr>
        <p:spPr>
          <a:xfrm>
            <a:off x="4117550" y="2327813"/>
            <a:ext cx="277563" cy="516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/>
          <p:cNvCxnSpPr>
            <a:stCxn id="10" idx="4"/>
            <a:endCxn id="12" idx="0"/>
          </p:cNvCxnSpPr>
          <p:nvPr/>
        </p:nvCxnSpPr>
        <p:spPr>
          <a:xfrm flipH="1">
            <a:off x="3841407" y="2357670"/>
            <a:ext cx="203499" cy="46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/>
          <p:cNvCxnSpPr>
            <a:endCxn id="17" idx="0"/>
          </p:cNvCxnSpPr>
          <p:nvPr/>
        </p:nvCxnSpPr>
        <p:spPr>
          <a:xfrm flipH="1">
            <a:off x="2975157" y="3180510"/>
            <a:ext cx="172988" cy="461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5676523" y="1602463"/>
            <a:ext cx="28520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层次遍历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先序遍历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 左 右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中序遍历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 根 右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后序遍历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 右 根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二叉树的三种深度优先遍历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987824" y="1995056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2118012" y="2828235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3158011" y="3662714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3465324" y="278883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</a:t>
            </a:r>
            <a:endParaRPr kumimoji="1"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1558035" y="1995056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1918075" y="3639268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2472867" y="3636103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</a:t>
            </a:r>
            <a:endParaRPr kumimoji="1"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2317950" y="1166103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cxnSp>
        <p:nvCxnSpPr>
          <p:cNvPr id="4" name="直线连接符 3"/>
          <p:cNvCxnSpPr>
            <a:stCxn id="19" idx="3"/>
            <a:endCxn id="15" idx="7"/>
          </p:cNvCxnSpPr>
          <p:nvPr/>
        </p:nvCxnSpPr>
        <p:spPr>
          <a:xfrm flipH="1">
            <a:off x="1865348" y="1473416"/>
            <a:ext cx="505329" cy="57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>
            <a:stCxn id="19" idx="5"/>
            <a:endCxn id="10" idx="1"/>
          </p:cNvCxnSpPr>
          <p:nvPr/>
        </p:nvCxnSpPr>
        <p:spPr>
          <a:xfrm>
            <a:off x="2625263" y="1473416"/>
            <a:ext cx="415288" cy="57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/>
          <p:cNvCxnSpPr>
            <a:stCxn id="15" idx="5"/>
            <a:endCxn id="11" idx="1"/>
          </p:cNvCxnSpPr>
          <p:nvPr/>
        </p:nvCxnSpPr>
        <p:spPr>
          <a:xfrm>
            <a:off x="1865348" y="2302369"/>
            <a:ext cx="305391" cy="578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/>
          <p:cNvCxnSpPr>
            <a:endCxn id="13" idx="1"/>
          </p:cNvCxnSpPr>
          <p:nvPr/>
        </p:nvCxnSpPr>
        <p:spPr>
          <a:xfrm>
            <a:off x="3240488" y="2325239"/>
            <a:ext cx="277563" cy="516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/>
          <p:cNvCxnSpPr>
            <a:stCxn id="13" idx="4"/>
            <a:endCxn id="12" idx="0"/>
          </p:cNvCxnSpPr>
          <p:nvPr/>
        </p:nvCxnSpPr>
        <p:spPr>
          <a:xfrm flipH="1">
            <a:off x="3338031" y="3148879"/>
            <a:ext cx="307313" cy="513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/>
          <p:cNvCxnSpPr>
            <a:endCxn id="17" idx="0"/>
          </p:cNvCxnSpPr>
          <p:nvPr/>
        </p:nvCxnSpPr>
        <p:spPr>
          <a:xfrm flipH="1">
            <a:off x="2098095" y="3177936"/>
            <a:ext cx="172988" cy="461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6106831" y="1161987"/>
            <a:ext cx="1577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根左右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b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6831" y="2315248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左根右 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44771" y="3388289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左右根 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38789" y="1406486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b c d e f g h</a:t>
            </a:r>
            <a:endParaRPr lang="en-GB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18956" y="2546080"/>
            <a:ext cx="1188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 d c e a f h g</a:t>
            </a:r>
            <a:b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GB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38789" y="3665288"/>
            <a:ext cx="118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 e c b h g f a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线连接符 27"/>
          <p:cNvCxnSpPr/>
          <p:nvPr/>
        </p:nvCxnSpPr>
        <p:spPr>
          <a:xfrm>
            <a:off x="2366785" y="3130115"/>
            <a:ext cx="277563" cy="516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2" grpId="0"/>
      <p:bldP spid="3" grpId="0"/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二叉树深度遍历代码实现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132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深度优先的三种遍历代码实现步骤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占位符 1"/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39952" y="1924050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先序遍历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 左 右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中序遍历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 根 右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后序遍历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 右 根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851920" y="756855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树的概念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树的种类及存储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树的应用场景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数据库索引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二叉树的概念和性质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二叉树的广度优先遍历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二叉树的广度优先遍历实现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二叉树的三种深度优先遍历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二叉树由遍历结果反推二叉树的结构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9225" y="2066564"/>
            <a:ext cx="3943708" cy="562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知道如何根据遍历结果反推二叉树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二叉树遍历结果反推二叉树结构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132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根据遍历结果反推结构的关键是什么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二分查找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递归版本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二分查找过程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23726" y="2139702"/>
            <a:ext cx="432048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771799" y="2139702"/>
            <a:ext cx="432048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419872" y="2139702"/>
            <a:ext cx="432048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067945" y="2139702"/>
            <a:ext cx="432048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692234" y="2139702"/>
            <a:ext cx="432048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316523" y="2139702"/>
            <a:ext cx="432048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002055" y="2139702"/>
            <a:ext cx="432048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62026" y="1344110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查找数字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上箭头 15"/>
          <p:cNvSpPr/>
          <p:nvPr/>
        </p:nvSpPr>
        <p:spPr>
          <a:xfrm>
            <a:off x="2316890" y="2807566"/>
            <a:ext cx="45719" cy="610985"/>
          </a:xfrm>
          <a:prstGeom prst="up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上箭头 17"/>
          <p:cNvSpPr/>
          <p:nvPr/>
        </p:nvSpPr>
        <p:spPr>
          <a:xfrm>
            <a:off x="6225990" y="2807565"/>
            <a:ext cx="45719" cy="610985"/>
          </a:xfrm>
          <a:prstGeom prst="up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上箭头 18"/>
          <p:cNvSpPr/>
          <p:nvPr/>
        </p:nvSpPr>
        <p:spPr>
          <a:xfrm>
            <a:off x="4271440" y="2807564"/>
            <a:ext cx="45719" cy="610985"/>
          </a:xfrm>
          <a:prstGeom prst="up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079902" y="3546260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57608" y="3546259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094403" y="3546259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mid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5576" y="4027497"/>
            <a:ext cx="6069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找到中值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取整数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要查找的数和中值比较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若小于中值则在中值前面找，若大于中值则在中值后面找，等于中值时直接返回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二叉树由遍历结果反推二叉树的结构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55576" y="1203598"/>
            <a:ext cx="49019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先序遍历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 左 右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中序遍历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 根 右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后序遍历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 右 根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知道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中序遍历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先序遍历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后序遍历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就可以推出二叉树的结构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704684" y="2646314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7618138" y="1852531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6748326" y="2685710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7414639" y="2675371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8095638" y="2646314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6188349" y="1852531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5337190" y="3473326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30" name="椭圆 29"/>
          <p:cNvSpPr/>
          <p:nvPr/>
        </p:nvSpPr>
        <p:spPr>
          <a:xfrm>
            <a:off x="6548389" y="3496743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6037773" y="3479273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32" name="椭圆 31"/>
          <p:cNvSpPr/>
          <p:nvPr/>
        </p:nvSpPr>
        <p:spPr>
          <a:xfrm>
            <a:off x="6948264" y="1023578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cxnSp>
        <p:nvCxnSpPr>
          <p:cNvPr id="33" name="直线连接符 32"/>
          <p:cNvCxnSpPr>
            <a:stCxn id="32" idx="3"/>
            <a:endCxn id="28" idx="7"/>
          </p:cNvCxnSpPr>
          <p:nvPr/>
        </p:nvCxnSpPr>
        <p:spPr>
          <a:xfrm flipH="1">
            <a:off x="6495662" y="1330891"/>
            <a:ext cx="505329" cy="57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/>
          <p:cNvCxnSpPr>
            <a:stCxn id="32" idx="5"/>
            <a:endCxn id="24" idx="1"/>
          </p:cNvCxnSpPr>
          <p:nvPr/>
        </p:nvCxnSpPr>
        <p:spPr>
          <a:xfrm>
            <a:off x="7255577" y="1330891"/>
            <a:ext cx="415288" cy="57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/>
          <p:cNvCxnSpPr>
            <a:endCxn id="23" idx="7"/>
          </p:cNvCxnSpPr>
          <p:nvPr/>
        </p:nvCxnSpPr>
        <p:spPr>
          <a:xfrm flipH="1">
            <a:off x="6011997" y="2110588"/>
            <a:ext cx="356374" cy="58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/>
          <p:cNvCxnSpPr/>
          <p:nvPr/>
        </p:nvCxnSpPr>
        <p:spPr>
          <a:xfrm flipH="1">
            <a:off x="5538888" y="2908290"/>
            <a:ext cx="356374" cy="58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>
            <a:stCxn id="28" idx="5"/>
            <a:endCxn id="25" idx="1"/>
          </p:cNvCxnSpPr>
          <p:nvPr/>
        </p:nvCxnSpPr>
        <p:spPr>
          <a:xfrm>
            <a:off x="6495662" y="2159844"/>
            <a:ext cx="305391" cy="578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/>
          <p:cNvCxnSpPr>
            <a:endCxn id="31" idx="0"/>
          </p:cNvCxnSpPr>
          <p:nvPr/>
        </p:nvCxnSpPr>
        <p:spPr>
          <a:xfrm>
            <a:off x="5914894" y="2944489"/>
            <a:ext cx="302899" cy="534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/>
          <p:cNvCxnSpPr>
            <a:endCxn id="27" idx="1"/>
          </p:cNvCxnSpPr>
          <p:nvPr/>
        </p:nvCxnSpPr>
        <p:spPr>
          <a:xfrm>
            <a:off x="7870802" y="2182714"/>
            <a:ext cx="277563" cy="516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>
            <a:stCxn id="24" idx="4"/>
            <a:endCxn id="26" idx="0"/>
          </p:cNvCxnSpPr>
          <p:nvPr/>
        </p:nvCxnSpPr>
        <p:spPr>
          <a:xfrm flipH="1">
            <a:off x="7594659" y="2212571"/>
            <a:ext cx="203499" cy="46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/>
          <p:cNvCxnSpPr>
            <a:endCxn id="30" idx="0"/>
          </p:cNvCxnSpPr>
          <p:nvPr/>
        </p:nvCxnSpPr>
        <p:spPr>
          <a:xfrm flipH="1">
            <a:off x="6728409" y="3035411"/>
            <a:ext cx="172988" cy="461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二叉树由遍历结果反推二叉树的结构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466858" y="2933485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7380312" y="2139702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6510500" y="2972881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7176813" y="2962542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7857812" y="2933485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5950523" y="2139702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5099364" y="3760497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6310563" y="3783914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5799947" y="3766444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6710438" y="131074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cxnSp>
        <p:nvCxnSpPr>
          <p:cNvPr id="4" name="直线连接符 3"/>
          <p:cNvCxnSpPr>
            <a:stCxn id="19" idx="3"/>
            <a:endCxn id="15" idx="7"/>
          </p:cNvCxnSpPr>
          <p:nvPr/>
        </p:nvCxnSpPr>
        <p:spPr>
          <a:xfrm flipH="1">
            <a:off x="6257836" y="1618062"/>
            <a:ext cx="505329" cy="57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>
            <a:stCxn id="19" idx="5"/>
            <a:endCxn id="10" idx="1"/>
          </p:cNvCxnSpPr>
          <p:nvPr/>
        </p:nvCxnSpPr>
        <p:spPr>
          <a:xfrm>
            <a:off x="7017751" y="1618062"/>
            <a:ext cx="415288" cy="57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>
            <a:endCxn id="6" idx="7"/>
          </p:cNvCxnSpPr>
          <p:nvPr/>
        </p:nvCxnSpPr>
        <p:spPr>
          <a:xfrm flipH="1">
            <a:off x="5774171" y="2397759"/>
            <a:ext cx="356374" cy="58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/>
          <p:cNvCxnSpPr/>
          <p:nvPr/>
        </p:nvCxnSpPr>
        <p:spPr>
          <a:xfrm flipH="1">
            <a:off x="5301062" y="3195461"/>
            <a:ext cx="356374" cy="58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/>
          <p:cNvCxnSpPr>
            <a:stCxn id="15" idx="5"/>
            <a:endCxn id="11" idx="1"/>
          </p:cNvCxnSpPr>
          <p:nvPr/>
        </p:nvCxnSpPr>
        <p:spPr>
          <a:xfrm>
            <a:off x="6257836" y="2447015"/>
            <a:ext cx="305391" cy="578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>
            <a:endCxn id="18" idx="0"/>
          </p:cNvCxnSpPr>
          <p:nvPr/>
        </p:nvCxnSpPr>
        <p:spPr>
          <a:xfrm>
            <a:off x="5677068" y="3231660"/>
            <a:ext cx="302899" cy="534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/>
          <p:cNvCxnSpPr>
            <a:endCxn id="13" idx="1"/>
          </p:cNvCxnSpPr>
          <p:nvPr/>
        </p:nvCxnSpPr>
        <p:spPr>
          <a:xfrm>
            <a:off x="7632976" y="2469885"/>
            <a:ext cx="277563" cy="516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/>
          <p:cNvCxnSpPr>
            <a:stCxn id="10" idx="4"/>
            <a:endCxn id="12" idx="0"/>
          </p:cNvCxnSpPr>
          <p:nvPr/>
        </p:nvCxnSpPr>
        <p:spPr>
          <a:xfrm flipH="1">
            <a:off x="7356833" y="2499742"/>
            <a:ext cx="203499" cy="46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/>
          <p:cNvCxnSpPr>
            <a:endCxn id="17" idx="0"/>
          </p:cNvCxnSpPr>
          <p:nvPr/>
        </p:nvCxnSpPr>
        <p:spPr>
          <a:xfrm flipH="1">
            <a:off x="6490583" y="3322582"/>
            <a:ext cx="172988" cy="461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755576" y="987583"/>
            <a:ext cx="28167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先序遍历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 左 右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中序遍历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 根 右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1547664" y="2912872"/>
            <a:ext cx="720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2483768" y="2912872"/>
            <a:ext cx="3600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/>
          <p:cNvCxnSpPr/>
          <p:nvPr/>
        </p:nvCxnSpPr>
        <p:spPr>
          <a:xfrm>
            <a:off x="1624888" y="1221744"/>
            <a:ext cx="75471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/>
          <p:cNvCxnSpPr/>
          <p:nvPr/>
        </p:nvCxnSpPr>
        <p:spPr>
          <a:xfrm>
            <a:off x="2483768" y="1221744"/>
            <a:ext cx="3600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>
            <a:off x="1547664" y="3025608"/>
            <a:ext cx="36004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直线连接符 28"/>
          <p:cNvCxnSpPr/>
          <p:nvPr/>
        </p:nvCxnSpPr>
        <p:spPr>
          <a:xfrm>
            <a:off x="2002247" y="3025608"/>
            <a:ext cx="26549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直线连接符 41"/>
          <p:cNvCxnSpPr/>
          <p:nvPr/>
        </p:nvCxnSpPr>
        <p:spPr>
          <a:xfrm>
            <a:off x="1803934" y="1310749"/>
            <a:ext cx="36004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直线连接符 42"/>
          <p:cNvCxnSpPr/>
          <p:nvPr/>
        </p:nvCxnSpPr>
        <p:spPr>
          <a:xfrm>
            <a:off x="2218271" y="1310749"/>
            <a:ext cx="16133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直线连接符 33"/>
          <p:cNvCxnSpPr/>
          <p:nvPr/>
        </p:nvCxnSpPr>
        <p:spPr>
          <a:xfrm>
            <a:off x="2409687" y="3025608"/>
            <a:ext cx="18002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直线连接符 49"/>
          <p:cNvCxnSpPr/>
          <p:nvPr/>
        </p:nvCxnSpPr>
        <p:spPr>
          <a:xfrm>
            <a:off x="2749192" y="3025608"/>
            <a:ext cx="18002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 flipV="1">
            <a:off x="1566174" y="2842677"/>
            <a:ext cx="0" cy="57681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/>
          <p:nvPr/>
        </p:nvCxnSpPr>
        <p:spPr>
          <a:xfrm flipV="1">
            <a:off x="1803934" y="2842676"/>
            <a:ext cx="0" cy="57681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二分查找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递归版本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为什么用顺序表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27275" y="1540284"/>
            <a:ext cx="432048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75348" y="1540284"/>
            <a:ext cx="432048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323421" y="1540284"/>
            <a:ext cx="432048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971494" y="1540284"/>
            <a:ext cx="432048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595783" y="1540284"/>
            <a:ext cx="432048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220072" y="1540284"/>
            <a:ext cx="432048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905604" y="1540284"/>
            <a:ext cx="432048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16" name="上箭头 15"/>
          <p:cNvSpPr/>
          <p:nvPr/>
        </p:nvSpPr>
        <p:spPr>
          <a:xfrm>
            <a:off x="2220439" y="2208148"/>
            <a:ext cx="45719" cy="610985"/>
          </a:xfrm>
          <a:prstGeom prst="up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上箭头 17"/>
          <p:cNvSpPr/>
          <p:nvPr/>
        </p:nvSpPr>
        <p:spPr>
          <a:xfrm>
            <a:off x="6129539" y="2208147"/>
            <a:ext cx="45719" cy="610985"/>
          </a:xfrm>
          <a:prstGeom prst="up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上箭头 18"/>
          <p:cNvSpPr/>
          <p:nvPr/>
        </p:nvSpPr>
        <p:spPr>
          <a:xfrm>
            <a:off x="4174989" y="2208146"/>
            <a:ext cx="45719" cy="610985"/>
          </a:xfrm>
          <a:prstGeom prst="up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983451" y="2946842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961157" y="2946841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97952" y="2946841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mid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26" y="3967518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①必须采用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顺序存储结构 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②必须按关键字大小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有序排列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二分查找的代码实现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递归版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递归实现二分查找的注意事项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二分查找代码实现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非递归版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非递归版二分查找实现的思路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0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0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889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4694</Words>
  <Application>WPS 演示</Application>
  <PresentationFormat>全屏显示(16:9)</PresentationFormat>
  <Paragraphs>808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62</vt:i4>
      </vt:variant>
    </vt:vector>
  </HeadingPairs>
  <TitlesOfParts>
    <vt:vector size="76" baseType="lpstr">
      <vt:lpstr>Arial</vt:lpstr>
      <vt:lpstr>宋体</vt:lpstr>
      <vt:lpstr>Wingdings</vt:lpstr>
      <vt:lpstr>Calibri</vt:lpstr>
      <vt:lpstr>黑体</vt:lpstr>
      <vt:lpstr>Segoe UI</vt:lpstr>
      <vt:lpstr>微软雅黑</vt:lpstr>
      <vt:lpstr>Segoe UI Light</vt:lpstr>
      <vt:lpstr>微软雅黑 Light</vt:lpstr>
      <vt:lpstr>Arial Unicode MS</vt:lpstr>
      <vt:lpstr>1_自定义设计方案</vt:lpstr>
      <vt:lpstr>自定义设计方案</vt:lpstr>
      <vt:lpstr>3_自定义设计方案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Administrator</cp:lastModifiedBy>
  <cp:revision>1288</cp:revision>
  <dcterms:created xsi:type="dcterms:W3CDTF">2020-02-06T12:32:00Z</dcterms:created>
  <dcterms:modified xsi:type="dcterms:W3CDTF">2021-05-08T09:01:56Z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AF2C77E9EB9C4766B3272A8E92576810</vt:lpwstr>
  </property>
</Properties>
</file>